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2.mov" ContentType="video/unknown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media1.mpeg" ContentType="video/unknow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lvl1pPr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1pPr>
    <a:lvl2pPr indent="2286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2pPr>
    <a:lvl3pPr indent="4572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3pPr>
    <a:lvl4pPr indent="6858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4pPr>
    <a:lvl5pPr indent="9144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5pPr>
    <a:lvl6pPr indent="11430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6pPr>
    <a:lvl7pPr indent="13716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7pPr>
    <a:lvl8pPr indent="16002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8pPr>
    <a:lvl9pPr indent="1828800" algn="ctr" defTabSz="584200">
      <a:defRPr i="1" sz="3200"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35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L transport important for mass accretion onto central obj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Observational evidence : Jets, directly image HL tau ALMA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Theory → code / numerical schemes development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71638" indent="-271638">
              <a:buSzPct val="75000"/>
              <a:buChar char="-"/>
            </a:lvl1pPr>
            <a:lvl2pPr marL="716138" indent="-271638">
              <a:buSzPct val="75000"/>
              <a:buChar char="-"/>
            </a:lvl2pPr>
          </a:lstStyle>
          <a:p>
            <a:pPr lvl="0">
              <a:defRPr sz="1800"/>
            </a:pPr>
            <a:r>
              <a:rPr sz="2200"/>
              <a:t>Tested Athena ++ robust for simulating these types of  instabilities in accretion discs</a:t>
            </a:r>
            <a:endParaRPr sz="2200"/>
          </a:p>
          <a:p>
            <a:pPr lvl="1">
              <a:defRPr sz="1800"/>
            </a:pPr>
            <a:r>
              <a:rPr sz="2200"/>
              <a:t>enabled us to verified with previous results (analytical and numerical)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linear stability analysis analytical but non linear regime can only be studied with simulation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Accretion disk at Eddington Luminosity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Eddington Luminosity:  radiation ≈ gravitational pressure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∵ radiation pressure at center ∴ disc →  roughly toroidal shape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high internal temperature 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→ ∇ P gets large enough so that not just Fc=Fg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 → deviation from Keplarian → Constant angular momentum </a:t>
            </a:r>
            <a:endParaRPr sz="2200"/>
          </a:p>
          <a:p>
            <a:pPr lvl="0">
              <a:defRPr sz="1800"/>
            </a:pPr>
            <a:r>
              <a:rPr sz="2200"/>
              <a:t>- β ≈ 400; Aphi = rho^2/ beta_0 → weak B(r,θ)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192x128x128</a:t>
            </a:r>
            <a:endParaRPr sz="2200"/>
          </a:p>
          <a:p>
            <a:pPr lvl="0">
              <a:defRPr sz="1800"/>
            </a:pPr>
            <a:r>
              <a:rPr sz="2200"/>
              <a:t>≈ 27 orbits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SMR and Uniform grid result don’t exactly converge but qualitatively it looks the same.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The SMR is the more resolved one here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mode growth for m=1,m=2 compute the same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possibly: higher resolution means more higher modes resolved so the mode amplitude for the Uniform one is always slightly lower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this is already higher than previous resolution by a lot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but need to do a more comprehensive study to draw this conclusion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For the PPI case we conducted several sets of numerical experiment and picked the optimal parameters for use in MRI. </a:t>
            </a:r>
            <a:endParaRPr sz="2200"/>
          </a:p>
          <a:p>
            <a:pPr lvl="0">
              <a:defRPr sz="1800"/>
            </a:pPr>
            <a:r>
              <a:rPr sz="2200"/>
              <a:t>- Didn’t quite get to cover it in the slides, but happy to talk about this offline.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716138" indent="-271638">
              <a:buSzPct val="75000"/>
              <a:buChar char="-"/>
              <a:defRPr sz="1800"/>
            </a:pPr>
            <a:r>
              <a:rPr sz="2200"/>
              <a:t>pseudo-Newtonian Potential</a:t>
            </a:r>
            <a:endParaRPr sz="2200"/>
          </a:p>
          <a:p>
            <a:pPr lvl="0">
              <a:defRPr sz="1800"/>
            </a:pPr>
            <a:r>
              <a:rPr sz="2200"/>
              <a:t>	-  Log gridding factor 1.03 → ambient condition</a:t>
            </a:r>
            <a:endParaRPr sz="2200"/>
          </a:p>
          <a:p>
            <a:pPr lvl="0">
              <a:defRPr sz="1800"/>
            </a:pPr>
            <a:r>
              <a:rPr sz="2200"/>
              <a:t>		- Numerical →  suppress instability → High-Res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PPI 1984 show tori unstable to non-axisymmetric global modes</a:t>
            </a:r>
            <a:endParaRPr sz="2200"/>
          </a:p>
          <a:p>
            <a:pPr lvl="0">
              <a:defRPr sz="1800"/>
            </a:pPr>
            <a:r>
              <a:rPr sz="2200"/>
              <a:t>-Initial condition: hydrostatic EQM</a:t>
            </a:r>
            <a:endParaRPr sz="2200"/>
          </a:p>
          <a:p>
            <a:pPr lvl="0">
              <a:defRPr sz="1800"/>
            </a:pPr>
            <a:r>
              <a:rPr sz="2200"/>
              <a:t>	- rotational velocity profile constant angular momentum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global : not show up in local stability analysis (Rayleigh criterion)</a:t>
            </a:r>
            <a:endParaRPr sz="2200"/>
          </a:p>
          <a:p>
            <a:pPr lvl="0">
              <a:defRPr sz="1800"/>
            </a:pPr>
            <a:r>
              <a:rPr sz="2200"/>
              <a:t>Academic Interest: exist analytical sol’n</a:t>
            </a:r>
            <a:endParaRPr sz="2200"/>
          </a:p>
          <a:p>
            <a:pPr lvl="2" marL="1160638" indent="-271638">
              <a:buSzPct val="75000"/>
              <a:buChar char="-"/>
              <a:defRPr sz="1800"/>
            </a:pPr>
            <a:r>
              <a:rPr sz="2200"/>
              <a:t>perfect test cases verify with Athena ++ code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	- Perturbation: Eigenmode versus entropy in grid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hydrostatic  EQM (just stay there)</a:t>
            </a:r>
            <a:endParaRPr sz="2200"/>
          </a:p>
          <a:p>
            <a:pPr lvl="0">
              <a:defRPr sz="1800"/>
            </a:pPr>
            <a:r>
              <a:rPr sz="2200"/>
              <a:t>- Even though instability kicks in at &lt; 10 orbits, carry to nonlinear regime until the pressure maximum spiral into the innermost boundary  to track evolution of torus</a:t>
            </a:r>
            <a:endParaRPr sz="2200"/>
          </a:p>
          <a:p>
            <a:pPr lvl="0">
              <a:defRPr sz="1800"/>
            </a:pPr>
            <a:r>
              <a:rPr sz="2200"/>
              <a:t>- Qualitatively, agree with isodensity contour Hawley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Integrated mass , Fourier decomposition along phi direction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dominant m=1 growth then mode coupling cause higher order mode to grow much faster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Computed mode growth, Agree with analytical and numerical prediction (GGN (1985), Hawley)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Before MRI, PPI was possible mechanism for generating turbulent viscosity for L transport. but no significant L trans.→  MRI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local, MHD instability (Balbus Hawley 1991)             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now widely accepted to be the mechanism of L transport in ionized accretion disc.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initialized the same as PPI case, hydrostatic EQM rotating torus, 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now + subthermal, </a:t>
            </a:r>
            <a:r>
              <a:rPr b="1" i="1" sz="2200" u="sng"/>
              <a:t>poloidal</a:t>
            </a:r>
            <a:r>
              <a:rPr i="1" sz="2200" u="sng"/>
              <a:t> </a:t>
            </a:r>
            <a:r>
              <a:rPr sz="2200"/>
              <a:t>magnetic field (set up by defining a A-phi)</a:t>
            </a:r>
            <a:endParaRPr sz="2200"/>
          </a:p>
          <a:p>
            <a:pPr lvl="1" marL="716138" indent="-271638">
              <a:buSzPct val="75000"/>
              <a:buChar char="-"/>
              <a:defRPr sz="1800"/>
            </a:pPr>
            <a:r>
              <a:rPr sz="2200"/>
              <a:t>we use the same velocity profile as the const angular momentum case, but not required for the instability to work (Keplerian V is okay)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Maxwell and Reynold stress of the turbulent state transport angular momentum outward, so gas accretion inward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although local instability, global simulation enable MRI to sample larger wavelength in r and phi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timescale MRI&gt;&gt;PPI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MRI much faster, violent then PPI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r,θ ,phi resolution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need high resolution to resolve higher order mode → short λ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1638" indent="-271638">
              <a:buSzPct val="75000"/>
              <a:buChar char="-"/>
              <a:defRPr sz="1800"/>
            </a:pPr>
            <a:r>
              <a:rPr sz="2200"/>
              <a:t>Since the MRI is dominated by higher-order modes, it is crucial that our grids resolve to scales smaller than these in order for to resolve the higher order modes.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m=1 no longer dominant mode, other modes are comparable</a:t>
            </a:r>
            <a:endParaRPr sz="2200"/>
          </a:p>
          <a:p>
            <a:pPr lvl="0">
              <a:defRPr sz="1800"/>
            </a:pPr>
            <a:r>
              <a:rPr sz="2200"/>
              <a:t>- To resolve higher order modes in MRI we require much higher-res grid</a:t>
            </a:r>
            <a:endParaRPr sz="2200"/>
          </a:p>
          <a:p>
            <a:pPr lvl="0">
              <a:defRPr sz="1800"/>
            </a:pPr>
            <a:r>
              <a:rPr sz="2200"/>
              <a:t>		→ 384x256x256 (768 cores→ ~15hrs) 27.4 orbits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mass flux onto the inner radial boundary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Since angular momentum is conserved in sys, mass accretion rate roughly indicate angular momentum transport </a:t>
            </a:r>
            <a:endParaRPr sz="2200"/>
          </a:p>
          <a:p>
            <a:pPr lvl="0" marL="271638" indent="-271638">
              <a:buSzPct val="75000"/>
              <a:buChar char="-"/>
              <a:defRPr sz="1800"/>
            </a:pPr>
            <a:r>
              <a:rPr sz="2200"/>
              <a:t>MRI effective in outward angular momentum transport in disc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cap="all" spc="288" sz="3600">
              <a:solidFill>
                <a:srgbClr val="3E3B39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88" sz="3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2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  <a:endParaRPr sz="3600">
              <a:solidFill>
                <a:srgbClr val="5E524C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lnSpc>
          <a:spcPct val="80000"/>
        </a:lnSpc>
        <a:defRPr b="1" cap="all" spc="384" sz="4800">
          <a:solidFill>
            <a:srgbClr val="4A4A4E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1pPr>
      <a:lvl2pPr indent="2286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2pPr>
      <a:lvl3pPr indent="4572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3pPr>
      <a:lvl4pPr indent="6858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4pPr>
      <a:lvl5pPr indent="9144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5pPr>
      <a:lvl6pPr indent="11430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6pPr>
      <a:lvl7pPr indent="13716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7pPr>
      <a:lvl8pPr indent="16002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8pPr>
      <a:lvl9pPr indent="1828800" algn="ctr" defTabSz="584200">
        <a:defRPr b="1" cap="all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video" Target="../media/media1.mpeg"/><Relationship Id="rId4" Type="http://schemas.microsoft.com/office/2007/relationships/media" Target="../media/media1.mpe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914400" y="334376"/>
            <a:ext cx="11176001" cy="1866901"/>
          </a:xfrm>
          <a:prstGeom prst="rect">
            <a:avLst/>
          </a:prstGeom>
        </p:spPr>
        <p:txBody>
          <a:bodyPr anchor="b"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Simulations of instabilities in Accretion disk Torus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2492780" y="6533738"/>
            <a:ext cx="8019240" cy="2627839"/>
          </a:xfrm>
          <a:prstGeom prst="rect">
            <a:avLst/>
          </a:prstGeom>
          <a:effectLst>
            <a:outerShdw sx="100000" sy="100000" kx="0" ky="0" algn="b" rotWithShape="0" blurRad="25400" dist="12700" dir="4920000">
              <a:srgbClr val="FFFFFF">
                <a:alpha val="50000"/>
              </a:srgbClr>
            </a:outerShdw>
          </a:effectLst>
        </p:spPr>
        <p:txBody>
          <a:bodyPr anchor="t"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Jung Lin (Doris) Lee   (UC Berkeley)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Kengo Tomida (Princeton)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Jim Stone (Princeton)</a:t>
            </a:r>
            <a:endParaRPr sz="3500">
              <a:solidFill>
                <a:srgbClr val="3E3B39"/>
              </a:solidFill>
              <a:effectLst>
                <a:outerShdw sx="100000" sy="100000" kx="0" ky="0" algn="b" rotWithShape="0" blurRad="25400" dist="12700" dir="4920000">
                  <a:srgbClr val="FFFFFF">
                    <a:alpha val="50000"/>
                  </a:srgbClr>
                </a:outerShdw>
              </a:effectLst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5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Avenir Next Demi Bold"/>
                <a:ea typeface="Avenir Next Demi Bold"/>
                <a:cs typeface="Avenir Next Demi Bold"/>
                <a:sym typeface="Avenir Next Demi Bold"/>
              </a:rPr>
              <a:t>USRP Final Presentation, 08/06/2015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977522" y="2348847"/>
            <a:ext cx="5049756" cy="4037320"/>
            <a:chOff x="-127000" y="-88900"/>
            <a:chExt cx="5049754" cy="4037318"/>
          </a:xfrm>
        </p:grpSpPr>
        <p:pic>
          <p:nvPicPr>
            <p:cNvPr id="37" name="pasted-image.png"/>
            <p:cNvPicPr/>
            <p:nvPr/>
          </p:nvPicPr>
          <p:blipFill>
            <a:blip r:embed="rId2">
              <a:extLst/>
            </a:blip>
            <a:srcRect l="1378" t="1378" r="1378" b="1378"/>
            <a:stretch>
              <a:fillRect/>
            </a:stretch>
          </p:blipFill>
          <p:spPr>
            <a:xfrm>
              <a:off x="0" y="0"/>
              <a:ext cx="4795755" cy="37071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049755" cy="4037319"/>
            </a:xfrm>
            <a:prstGeom prst="rect">
              <a:avLst/>
            </a:prstGeom>
            <a:effectLst/>
          </p:spPr>
        </p:pic>
      </p:grpSp>
      <p:sp>
        <p:nvSpPr>
          <p:cNvPr id="39" name="Shape 39"/>
          <p:cNvSpPr/>
          <p:nvPr/>
        </p:nvSpPr>
        <p:spPr>
          <a:xfrm>
            <a:off x="7687644" y="9309148"/>
            <a:ext cx="538085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7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Image Credit: Gemini Observatory, Lynette Cook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901700" y="635000"/>
            <a:ext cx="11201400" cy="107047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MRI Mode growth analysis</a:t>
            </a:r>
          </a:p>
        </p:txBody>
      </p:sp>
      <p:pic>
        <p:nvPicPr>
          <p:cNvPr id="99" name="Screen Shot 2015-07-28 at 5.08.3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600" y="1605706"/>
            <a:ext cx="10769600" cy="739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-275901" y="641350"/>
            <a:ext cx="13556602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Mass accretion rate history</a:t>
            </a:r>
          </a:p>
        </p:txBody>
      </p:sp>
      <p:pic>
        <p:nvPicPr>
          <p:cNvPr id="104" name="Screen Shot 2015-08-04 at 10.25.4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0241" y="2055223"/>
            <a:ext cx="8281748" cy="691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5-08-05 at 12.11.10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0800" y="1993900"/>
            <a:ext cx="10363200" cy="703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901700" y="981287"/>
            <a:ext cx="11201400" cy="1034626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Summary</a:t>
            </a:r>
          </a:p>
        </p:txBody>
      </p:sp>
      <p:graphicFrame>
        <p:nvGraphicFramePr>
          <p:cNvPr id="110" name="Table 110"/>
          <p:cNvGraphicFramePr/>
          <p:nvPr/>
        </p:nvGraphicFramePr>
        <p:xfrm>
          <a:off x="935976" y="2146882"/>
          <a:ext cx="11170948" cy="69203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5566423"/>
                <a:gridCol w="5566423"/>
              </a:tblGrid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Papaloizou Pringle Instability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Magnetorotational Instability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>
                      <a:solidFill>
                        <a:srgbClr val="7E5F3C"/>
                      </a:solidFill>
                      <a:miter lim="400000"/>
                    </a:lnT>
                    <a:lnB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Global, nonaxisymmetric, Hydrodynamical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Local, MHD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T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Constant Angular Momentum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 sz="24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m=1 mode dominant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higher order modes dominant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7E5F3C"/>
                      </a:solidFill>
                      <a:miter lim="400000"/>
                    </a:lnR>
                    <a:lnB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  <a:tr h="1376446"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Provide angular momentum transport, but not as considerable as MRI.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7E5F3C"/>
                      </a:solidFill>
                      <a:miter lim="400000"/>
                    </a:lnL>
                    <a:lnR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R>
                    <a:lnB>
                      <a:solidFill>
                        <a:srgbClr val="7E5F3C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24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Medium"/>
                        </a:rPr>
                        <a:t>Faster growth. More effective angular momentum transport .</a:t>
                      </a:r>
                    </a:p>
                  </a:txBody>
                  <a:tcPr marL="50800" marR="50800" marT="50800" marB="50800" anchor="ctr" anchorCtr="0" horzOverflow="overflow">
                    <a:lnL w="127000"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L>
                    <a:lnR>
                      <a:solidFill>
                        <a:srgbClr val="546A93"/>
                      </a:solidFill>
                      <a:miter lim="400000"/>
                    </a:lnR>
                    <a:lnT>
                      <a:solidFill>
                        <a:srgbClr val="737269">
                          <a:alpha val="80000"/>
                        </a:srgbClr>
                      </a:solidFill>
                      <a:miter lim="400000"/>
                    </a:lnT>
                    <a:lnB>
                      <a:solidFill>
                        <a:srgbClr val="546A93"/>
                      </a:solidFill>
                      <a:miter lim="400000"/>
                    </a:lnB>
                    <a:solidFill>
                      <a:srgbClr val="F6F5F4"/>
                    </a:solidFill>
                  </a:tcPr>
                </a:tc>
              </a:tr>
            </a:tbl>
          </a:graphicData>
        </a:graphic>
      </p:graphicFrame>
      <p:pic>
        <p:nvPicPr>
          <p:cNvPr id="11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9135" y="5459866"/>
            <a:ext cx="3911515" cy="67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8531962" y="5041628"/>
            <a:ext cx="143926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2400">
                <a:solidFill>
                  <a:srgbClr val="2A2927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2A2927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Shearing 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901700" y="40195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Extra Slides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2973349" y="944004"/>
            <a:ext cx="7058102" cy="110919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setup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20" name="Screen Shot 2015-07-27 at 9.45.23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5315" y="2138989"/>
            <a:ext cx="7824426" cy="649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2D sl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59" y="2138989"/>
            <a:ext cx="5205462" cy="649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Static Mesh Refinement</a:t>
            </a:r>
          </a:p>
        </p:txBody>
      </p:sp>
      <p:pic>
        <p:nvPicPr>
          <p:cNvPr id="126" name="movie.mpeg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408174" y="2134032"/>
            <a:ext cx="7524146" cy="7052548"/>
          </a:xfrm>
          <a:prstGeom prst="rect">
            <a:avLst/>
          </a:prstGeom>
        </p:spPr>
      </p:pic>
      <p:sp>
        <p:nvSpPr>
          <p:cNvPr id="127" name="Shape 127"/>
          <p:cNvSpPr/>
          <p:nvPr/>
        </p:nvSpPr>
        <p:spPr>
          <a:xfrm>
            <a:off x="6914201" y="8290621"/>
            <a:ext cx="302986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i="0" sz="3600"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192x128x128</a:t>
            </a:r>
          </a:p>
        </p:txBody>
      </p:sp>
      <p:pic>
        <p:nvPicPr>
          <p:cNvPr id="128" name="Screen Shot 2015-08-01 at 10.54.50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85315" y="2161537"/>
            <a:ext cx="7369864" cy="6997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26"/>
                </p:tgtEl>
              </p:cMediaNode>
            </p:video>
          </p:childTnLst>
        </p:cTn>
      </p:par>
    </p:tnLst>
    <p:bldLst>
      <p:bldP build="whole" bldLvl="1" animBg="1" rev="0" advAuto="0" spid="1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17553" y="641350"/>
            <a:ext cx="11201401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Comparison of </a:t>
            </a:r>
            <a:endParaRPr b="1" cap="all" spc="384" sz="4800">
              <a:solidFill>
                <a:srgbClr val="4A4A4E"/>
              </a:solidFill>
              <a:effectLst>
                <a:outerShdw sx="100000" sy="100000" kx="0" ky="0" algn="b" rotWithShape="0" blurRad="25400" dist="25400" dir="5520000">
                  <a:srgbClr val="FFFFFF">
                    <a:alpha val="72000"/>
                  </a:srgbClr>
                </a:outerShdw>
              </a:effectLst>
            </a:endParaRPr>
          </a:p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SMR and uniform grid</a:t>
            </a:r>
          </a:p>
        </p:txBody>
      </p:sp>
      <p:pic>
        <p:nvPicPr>
          <p:cNvPr id="133" name="Screen Shot 2015-08-04 at 9.53.3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3279" y="2246931"/>
            <a:ext cx="10238242" cy="7091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 Shot 2015-08-05 at 11.03.47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5200" y="2135200"/>
            <a:ext cx="110744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>
            <a:lvl1pPr defTabSz="549148">
              <a:defRPr spc="360" sz="4512">
                <a:effectLst>
                  <a:outerShdw sx="100000" sy="100000" kx="0" ky="0" algn="b" rotWithShape="0" blurRad="23876" dist="23876" dir="5520000">
                    <a:srgbClr val="FFFFFF">
                      <a:alpha val="72000"/>
                    </a:srgbClr>
                  </a:outerShdw>
                </a:effectLst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60" sz="4512">
                <a:solidFill>
                  <a:srgbClr val="4A4A4E"/>
                </a:solidFill>
                <a:effectLst>
                  <a:outerShdw sx="100000" sy="100000" kx="0" ky="0" algn="b" rotWithShape="0" blurRad="23876" dist="23876" dir="5520000">
                    <a:srgbClr val="FFFFFF">
                      <a:alpha val="72000"/>
                    </a:srgbClr>
                  </a:outerShdw>
                </a:effectLst>
              </a:rPr>
              <a:t>Effect of physical and numerical parameters for PPI</a:t>
            </a:r>
          </a:p>
        </p:txBody>
      </p:sp>
      <p:pic>
        <p:nvPicPr>
          <p:cNvPr id="139" name="Screen Shot 2015-08-04 at 10.30.22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155" y="2935319"/>
            <a:ext cx="12614490" cy="4588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5-08-05 at 11.26.28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2467" y="7530125"/>
            <a:ext cx="5211866" cy="181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64580" y="-838265"/>
            <a:ext cx="14733960" cy="1178716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>
            <p:ph type="title"/>
          </p:nvPr>
        </p:nvSpPr>
        <p:spPr>
          <a:xfrm>
            <a:off x="1225652" y="641350"/>
            <a:ext cx="10553496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Accretion disks</a:t>
            </a:r>
            <a:endParaRPr b="1" cap="all" spc="384" sz="48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2000"/>
                  </a:srgbClr>
                </a:outerShdw>
              </a:effectLst>
            </a:endParaRPr>
          </a:p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in astrophysics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141759" y="4141651"/>
            <a:ext cx="10721282" cy="537082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Example: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Protostellar discs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Supermassive Black Holes in AGNs</a:t>
            </a:r>
            <a:endParaRPr sz="3600">
              <a:solidFill>
                <a:srgbClr val="F6F5F4"/>
              </a:solidFill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 Mergers of neutron star binaries</a:t>
            </a:r>
          </a:p>
        </p:txBody>
      </p:sp>
      <p:pic>
        <p:nvPicPr>
          <p:cNvPr id="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3659" y="2857231"/>
            <a:ext cx="10797481" cy="1574801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</p:pic>
      <p:sp>
        <p:nvSpPr>
          <p:cNvPr id="45" name="Shape 45"/>
          <p:cNvSpPr/>
          <p:nvPr/>
        </p:nvSpPr>
        <p:spPr>
          <a:xfrm>
            <a:off x="8731656" y="9265229"/>
            <a:ext cx="40107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>
                <a:solidFill>
                  <a:srgbClr val="C8C1B8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1600">
                <a:solidFill>
                  <a:srgbClr val="C8C1B8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Image Credit: NASA Jet Propulsion Lab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Tools for simulating accretion disk physics</a:t>
            </a:r>
          </a:p>
        </p:txBody>
      </p:sp>
      <p:sp>
        <p:nvSpPr>
          <p:cNvPr id="50" name="Shape 50"/>
          <p:cNvSpPr/>
          <p:nvPr/>
        </p:nvSpPr>
        <p:spPr>
          <a:xfrm>
            <a:off x="6433879" y="2406253"/>
            <a:ext cx="6237857" cy="636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0894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Athena ++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 marL="81788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Hydro: HLLC Solver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1" marL="81788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MHD: HLLD Solver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40894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Radial Log-gridding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40894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Static Mesh Refinement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40894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Spherical polar coordinates</a:t>
            </a:r>
            <a:endParaRPr sz="3312">
              <a:effectLst>
                <a:outerShdw sx="100000" sy="100000" kx="0" ky="0" algn="b" rotWithShape="0" blurRad="23368" dist="23368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 marL="408940" indent="-408940" algn="l" defTabSz="537463">
              <a:spcBef>
                <a:spcPts val="2900"/>
              </a:spcBef>
              <a:buSzPct val="75000"/>
              <a:buChar char="•"/>
              <a:defRPr i="0" sz="1800">
                <a:solidFill>
                  <a:srgbClr val="000000"/>
                </a:solidFill>
                <a:effectLst/>
              </a:defRPr>
            </a:pPr>
            <a:r>
              <a:rPr sz="3312">
                <a:effectLst>
                  <a:outerShdw sx="100000" sy="100000" kx="0" ky="0" algn="b" rotWithShape="0" blurRad="23368" dist="23368" dir="5520000">
                    <a:srgbClr val="FFFFFF">
                      <a:alpha val="71999"/>
                    </a:srgbClr>
                  </a:outerShdw>
                </a:effectLst>
              </a:rPr>
              <a:t>24~768 cores, MPI, NERSC</a:t>
            </a:r>
          </a:p>
        </p:txBody>
      </p:sp>
      <p:pic>
        <p:nvPicPr>
          <p:cNvPr id="51" name="Screen Shot 2015-07-29 at 1.59.03 PM.png"/>
          <p:cNvPicPr/>
          <p:nvPr/>
        </p:nvPicPr>
        <p:blipFill>
          <a:blip r:embed="rId3">
            <a:extLst/>
          </a:blip>
          <a:srcRect l="2222" t="751" r="2222" b="3694"/>
          <a:stretch>
            <a:fillRect/>
          </a:stretch>
        </p:blipFill>
        <p:spPr>
          <a:xfrm>
            <a:off x="1637385" y="2406253"/>
            <a:ext cx="4533133" cy="6363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2D sli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389" y="2341350"/>
            <a:ext cx="5205462" cy="649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body" idx="1"/>
          </p:nvPr>
        </p:nvSpPr>
        <p:spPr>
          <a:xfrm>
            <a:off x="6868259" y="3645702"/>
            <a:ext cx="6386019" cy="596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hydrodynamic, global instability</a:t>
            </a:r>
            <a:endParaRPr sz="3600"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constant angular momentum </a:t>
            </a:r>
            <a:endParaRPr sz="3600"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Corotation amplification mechanism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538113" y="4075153"/>
            <a:ext cx="6231251" cy="5110100"/>
            <a:chOff x="-127000" y="-88900"/>
            <a:chExt cx="6231249" cy="5110098"/>
          </a:xfrm>
        </p:grpSpPr>
        <p:pic>
          <p:nvPicPr>
            <p:cNvPr id="58" name="ppi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77250" cy="47798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6231250" cy="5110099"/>
            </a:xfrm>
            <a:prstGeom prst="rect">
              <a:avLst/>
            </a:prstGeom>
            <a:effectLst/>
          </p:spPr>
        </p:pic>
      </p:grpSp>
      <p:sp>
        <p:nvSpPr>
          <p:cNvPr id="60" name="Shape 60"/>
          <p:cNvSpPr/>
          <p:nvPr/>
        </p:nvSpPr>
        <p:spPr>
          <a:xfrm>
            <a:off x="288979" y="771239"/>
            <a:ext cx="6729519" cy="2893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cap="all" i="0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Papaloizou-Pringle Instability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6688962" y="293510"/>
            <a:ext cx="5684130" cy="3849402"/>
            <a:chOff x="-126999" y="-88899"/>
            <a:chExt cx="5684128" cy="3849401"/>
          </a:xfrm>
        </p:grpSpPr>
        <p:pic>
          <p:nvPicPr>
            <p:cNvPr id="62" name="torus.png"/>
            <p:cNvPicPr/>
            <p:nvPr/>
          </p:nvPicPr>
          <p:blipFill>
            <a:blip r:embed="rId5">
              <a:extLst/>
            </a:blip>
            <a:srcRect l="3658" t="3147" r="1721" b="15937"/>
            <a:stretch>
              <a:fillRect/>
            </a:stretch>
          </p:blipFill>
          <p:spPr>
            <a:xfrm>
              <a:off x="0" y="0"/>
              <a:ext cx="5430129" cy="35192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5684129" cy="38494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144502" y="604467"/>
            <a:ext cx="12368395" cy="1788266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results</a:t>
            </a:r>
          </a:p>
        </p:txBody>
      </p:sp>
      <p:pic>
        <p:nvPicPr>
          <p:cNvPr id="68" name="ppi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62610" y="2075931"/>
            <a:ext cx="7532179" cy="6998738"/>
          </a:xfrm>
          <a:prstGeom prst="rect">
            <a:avLst/>
          </a:prstGeom>
        </p:spPr>
      </p:pic>
      <p:pic>
        <p:nvPicPr>
          <p:cNvPr id="69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20371" y="8279379"/>
            <a:ext cx="2980382" cy="17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27337" y="8638757"/>
            <a:ext cx="482601" cy="283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4337" y="8671514"/>
            <a:ext cx="912772" cy="218115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7267529" y="8418621"/>
            <a:ext cx="248579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i="0" sz="3600"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96x64x128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523054" y="641350"/>
            <a:ext cx="11201401" cy="1714500"/>
          </a:xfrm>
          <a:prstGeom prst="rect">
            <a:avLst/>
          </a:prstGeom>
        </p:spPr>
        <p:txBody>
          <a:bodyPr/>
          <a:lstStyle/>
          <a:p>
            <a:pPr lvl="1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Mode Growth analysis</a:t>
            </a:r>
          </a:p>
        </p:txBody>
      </p:sp>
      <p:pic>
        <p:nvPicPr>
          <p:cNvPr id="77" name="Screen Shot 2015-07-24 at 1.18.5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1966714"/>
            <a:ext cx="10566224" cy="7242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0219" y="2306232"/>
            <a:ext cx="6604362" cy="702014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Magnetorotational instability (MRI)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xfrm>
            <a:off x="901700" y="976659"/>
            <a:ext cx="11201400" cy="1043882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Run-away Instability</a:t>
            </a:r>
          </a:p>
        </p:txBody>
      </p:sp>
      <p:pic>
        <p:nvPicPr>
          <p:cNvPr id="8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997" y="2218264"/>
            <a:ext cx="6564806" cy="6739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mri_highest_res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339755" y="1720160"/>
            <a:ext cx="8325290" cy="7735680"/>
          </a:xfrm>
          <a:prstGeom prst="rect">
            <a:avLst/>
          </a:prstGeom>
        </p:spPr>
      </p:pic>
      <p:sp>
        <p:nvSpPr>
          <p:cNvPr id="90" name="Shape 90"/>
          <p:cNvSpPr/>
          <p:nvPr>
            <p:ph type="title"/>
          </p:nvPr>
        </p:nvSpPr>
        <p:spPr>
          <a:xfrm>
            <a:off x="901700" y="641350"/>
            <a:ext cx="11201400" cy="1714500"/>
          </a:xfrm>
          <a:prstGeom prst="rect">
            <a:avLst/>
          </a:prstGeom>
        </p:spPr>
        <p:txBody>
          <a:bodyPr/>
          <a:lstStyle/>
          <a:p>
            <a:pPr lvl="0">
              <a:defRPr b="0" cap="none" spc="0" sz="1800">
                <a:solidFill>
                  <a:srgbClr val="000000"/>
                </a:solidFill>
                <a:effectLst/>
              </a:defRPr>
            </a:pPr>
            <a:r>
              <a:rPr b="1" cap="all" spc="384" sz="4800">
                <a:solidFill>
                  <a:srgbClr val="4A4A4E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</a:rPr>
              <a:t>SIMULATION RESULTS</a:t>
            </a:r>
          </a:p>
        </p:txBody>
      </p:sp>
      <p:pic>
        <p:nvPicPr>
          <p:cNvPr id="91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28144" y="9124098"/>
            <a:ext cx="421143" cy="247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71365" y="9124098"/>
            <a:ext cx="1035785" cy="24751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7323366" y="8736801"/>
            <a:ext cx="4105165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ts val="3200"/>
              </a:spcBef>
              <a:defRPr i="0" sz="3600">
                <a:solidFill>
                  <a:srgbClr val="000000"/>
                </a:solidFill>
              </a:defRPr>
            </a:lvl1pPr>
          </a:lstStyle>
          <a:p>
            <a:pPr lvl="0">
              <a:defRPr sz="1800">
                <a:effectLst/>
              </a:defRPr>
            </a:pPr>
            <a:r>
              <a:rPr sz="3600"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</a:rPr>
              <a:t>384x256x256 </a:t>
            </a:r>
            <a:endParaRPr sz="3600">
              <a:effectLst>
                <a:outerShdw sx="100000" sy="100000" kx="0" ky="0" algn="b" rotWithShape="0" blurRad="25400" dist="25400" dir="5520000">
                  <a:srgbClr val="FFFFFF">
                    <a:alpha val="71999"/>
                  </a:srgbClr>
                </a:outerShdw>
              </a:effectLst>
            </a:endParaRPr>
          </a:p>
        </p:txBody>
      </p:sp>
      <p:pic>
        <p:nvPicPr>
          <p:cNvPr id="94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22529" y="8536747"/>
            <a:ext cx="3446437" cy="385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